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20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8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6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4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4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4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4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4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x">
  <p:cSld name="Title, Content and 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92" name="Shape 9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93" name="Shape 9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69999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7" name="Shape 7"/>
            <p:cNvSpPr/>
            <p:nvPr/>
          </p:nvSpPr>
          <p:spPr>
            <a:xfrm>
              <a:off x="0" y="3981450"/>
              <a:ext cx="3400425" cy="2863850"/>
            </a:xfrm>
            <a:custGeom>
              <a:pathLst>
                <a:path extrusionOk="0" h="1804" w="2135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3902075"/>
              <a:ext cx="2943225" cy="2949575"/>
            </a:xfrm>
            <a:custGeom>
              <a:pathLst>
                <a:path extrusionOk="0" h="1858" w="1854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4341812"/>
              <a:ext cx="2770187" cy="2503487"/>
            </a:xfrm>
            <a:custGeom>
              <a:pathLst>
                <a:path extrusionOk="0" h="1577" w="1745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4038600"/>
              <a:ext cx="2770187" cy="2806700"/>
            </a:xfrm>
            <a:custGeom>
              <a:pathLst>
                <a:path extrusionOk="0" h="1768" w="1745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15" name="Shape 15"/>
            <p:cNvSpPr/>
            <p:nvPr/>
          </p:nvSpPr>
          <p:spPr>
            <a:xfrm>
              <a:off x="0" y="3981450"/>
              <a:ext cx="3400425" cy="2863850"/>
            </a:xfrm>
            <a:custGeom>
              <a:pathLst>
                <a:path extrusionOk="0" h="1804" w="2135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02075"/>
              <a:ext cx="2943225" cy="2949575"/>
            </a:xfrm>
            <a:custGeom>
              <a:pathLst>
                <a:path extrusionOk="0" h="1858" w="1854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41812"/>
              <a:ext cx="2770187" cy="2503487"/>
            </a:xfrm>
            <a:custGeom>
              <a:pathLst>
                <a:path extrusionOk="0" h="1577" w="1745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038600"/>
              <a:ext cx="2770187" cy="2806700"/>
            </a:xfrm>
            <a:custGeom>
              <a:pathLst>
                <a:path extrusionOk="0" h="1768" w="1745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69999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35" name="Shape 35"/>
            <p:cNvSpPr/>
            <p:nvPr/>
          </p:nvSpPr>
          <p:spPr>
            <a:xfrm>
              <a:off x="0" y="3981450"/>
              <a:ext cx="3400425" cy="2863850"/>
            </a:xfrm>
            <a:custGeom>
              <a:pathLst>
                <a:path extrusionOk="0" h="1804" w="2135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902075"/>
              <a:ext cx="2943225" cy="2949575"/>
            </a:xfrm>
            <a:custGeom>
              <a:pathLst>
                <a:path extrusionOk="0" h="1858" w="1854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4341812"/>
              <a:ext cx="2770187" cy="2503487"/>
            </a:xfrm>
            <a:custGeom>
              <a:pathLst>
                <a:path extrusionOk="0" h="1577" w="1745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4038600"/>
              <a:ext cx="2770187" cy="2806700"/>
            </a:xfrm>
            <a:custGeom>
              <a:pathLst>
                <a:path extrusionOk="0" h="1768" w="1745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" name="Shape 4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69999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Shape 111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112" name="Shape 112"/>
            <p:cNvSpPr/>
            <p:nvPr/>
          </p:nvSpPr>
          <p:spPr>
            <a:xfrm>
              <a:off x="0" y="3981450"/>
              <a:ext cx="3400425" cy="2863850"/>
            </a:xfrm>
            <a:custGeom>
              <a:pathLst>
                <a:path extrusionOk="0" h="1804" w="2135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0" y="3902075"/>
              <a:ext cx="2943225" cy="2949575"/>
            </a:xfrm>
            <a:custGeom>
              <a:pathLst>
                <a:path extrusionOk="0" h="1858" w="1854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4341812"/>
              <a:ext cx="2770187" cy="2503487"/>
            </a:xfrm>
            <a:custGeom>
              <a:pathLst>
                <a:path extrusionOk="0" h="1577" w="1745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4038600"/>
              <a:ext cx="2770187" cy="2806700"/>
            </a:xfrm>
            <a:custGeom>
              <a:pathLst>
                <a:path extrusionOk="0" h="1768" w="1745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Wate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visionlearning.com/library/pop_glossary_term.php?oid=1548&amp;l=" TargetMode="External"/><Relationship Id="rId4" Type="http://schemas.openxmlformats.org/officeDocument/2006/relationships/image" Target="../media/image05.png"/><Relationship Id="rId5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Relationship Id="rId4" Type="http://schemas.openxmlformats.org/officeDocument/2006/relationships/image" Target="../media/image01.png"/><Relationship Id="rId5" Type="http://schemas.openxmlformats.org/officeDocument/2006/relationships/image" Target="../media/image10.jpg"/><Relationship Id="rId6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Relationship Id="rId4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Relationship Id="rId4" Type="http://schemas.openxmlformats.org/officeDocument/2006/relationships/image" Target="../media/image07.png"/><Relationship Id="rId5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685800" y="1295400"/>
            <a:ext cx="7772400" cy="27431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Chemical Bonding</a:t>
            </a:r>
            <a:b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It holds us all together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7575" y="4192575"/>
            <a:ext cx="222885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-16136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Lewis Dot Structures</a:t>
            </a:r>
            <a:r>
              <a:rPr lang="en-US" sz="3000">
                <a:solidFill>
                  <a:srgbClr val="FFFFFF"/>
                </a:solidFill>
              </a:rPr>
              <a:t> - show valence electrons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8175"/>
            <a:ext cx="9144000" cy="621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Hydrogen Bonding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-38100" y="4125325"/>
            <a:ext cx="9144000" cy="2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hydrogen bond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the attractive force between a hydrogen atom (low electronegativity) and an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atom such as nitrogen, oxygen, or </a:t>
            </a:r>
            <a:r>
              <a:rPr lang="en-US"/>
              <a:t>fluorine (high electronegativity)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/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1800" y="1371600"/>
            <a:ext cx="3124199" cy="2352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457200" y="228600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Hydrogen Bonding Example: the water molecule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4419600" y="1752600"/>
            <a:ext cx="4425949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Oxygen is very </a:t>
            </a:r>
            <a:r>
              <a:rPr b="0" i="0" lang="en-US" sz="26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electronegative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so it pulls </a:t>
            </a:r>
            <a:r>
              <a:rPr lang="en-US" sz="2600"/>
              <a:t>the 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electron (and their negative charges) towards it’s end of the molecule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Therefore each slightly positive H is attracted to another slightly negative 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Like a “mini” ionic bond!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Watch this video: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http://www.clearbiology.com/water-molecule-worksheet/</a:t>
            </a:r>
          </a:p>
        </p:txBody>
      </p:sp>
      <p:sp>
        <p:nvSpPr>
          <p:cNvPr descr="Z" id="240" name="Shape 240"/>
          <p:cNvSpPr txBox="1"/>
          <p:nvPr/>
        </p:nvSpPr>
        <p:spPr>
          <a:xfrm>
            <a:off x="155575" y="46036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Z" id="241" name="Shape 241"/>
          <p:cNvSpPr txBox="1"/>
          <p:nvPr/>
        </p:nvSpPr>
        <p:spPr>
          <a:xfrm>
            <a:off x="155575" y="46036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Z" id="242" name="Shape 242"/>
          <p:cNvSpPr txBox="1"/>
          <p:nvPr/>
        </p:nvSpPr>
        <p:spPr>
          <a:xfrm>
            <a:off x="4419600" y="32766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2OH-bond"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752600"/>
            <a:ext cx="365125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Facts about hydrogen bonds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Hydrogen bonds are BETWEEN covalently bonded molecules – very different from ionic and covalent bonds!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/>
              <a:t>Hydrogen bonds are far weaker than ionic or covalent bonds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hydrogen bonding is responsible for the high boiling point of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water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(100 °C) compared to the other similar molecules that have no hydrogen bonds.  Powerful attraction!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Chemical Bonding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600200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•"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Think about it … just 26 letters make up over 1 MILLION English words!!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r>
              <a:t/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695600" y="2853287"/>
            <a:ext cx="7169100" cy="17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560"/>
              </a:spcBef>
              <a:buClr>
                <a:schemeClr val="hlink"/>
              </a:buClr>
              <a:buSzPct val="75000"/>
              <a:buFont typeface="Noto Symbol"/>
              <a:buChar char="•"/>
            </a:pPr>
            <a:r>
              <a:rPr b="1" lang="en-US" sz="2800">
                <a:solidFill>
                  <a:schemeClr val="lt1"/>
                </a:solidFill>
              </a:rPr>
              <a:t>The Periodic Table has over 100 elements – how many combinations could be created?!?!?!</a:t>
            </a:r>
          </a:p>
          <a:p>
            <a:pPr indent="-342900" lvl="0" marL="342900" rtl="0">
              <a:spcBef>
                <a:spcPts val="560"/>
              </a:spcBef>
              <a:buClr>
                <a:schemeClr val="hlink"/>
              </a:buClr>
              <a:buFont typeface="Noto Symbol"/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lvl="0" rtl="0">
              <a:spcBef>
                <a:spcPts val="56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695600" y="470907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560"/>
              </a:spcBef>
              <a:buClr>
                <a:schemeClr val="hlink"/>
              </a:buClr>
              <a:buSzPct val="75000"/>
              <a:buFont typeface="Noto Symbol"/>
              <a:buChar char="•"/>
            </a:pPr>
            <a:r>
              <a:rPr b="1" lang="en-US" sz="2800">
                <a:solidFill>
                  <a:schemeClr val="lt1"/>
                </a:solidFill>
              </a:rPr>
              <a:t>- Compounds form when 2 or more atoms bond together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457200"/>
            <a:ext cx="8458200" cy="28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2000"/>
              <a:t>Compounds are very different than the elements that make them!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/>
          </a:p>
        </p:txBody>
      </p:sp>
      <p:pic>
        <p:nvPicPr>
          <p:cNvPr descr="table salt formula" id="150" name="Shape 1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914400"/>
            <a:ext cx="6553200" cy="220186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x="882300" y="311625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lt1"/>
                </a:solidFill>
              </a:rPr>
              <a:t>The element </a:t>
            </a:r>
            <a:r>
              <a:rPr lang="en-US" sz="2400">
                <a:solidFill>
                  <a:schemeClr val="hlink"/>
                </a:solidFill>
              </a:rPr>
              <a:t>sodium (Na)</a:t>
            </a:r>
            <a:r>
              <a:rPr lang="en-US" sz="2400">
                <a:solidFill>
                  <a:schemeClr val="lt1"/>
                </a:solidFill>
              </a:rPr>
              <a:t> is a silver-colored metal that explodes in water</a:t>
            </a:r>
          </a:p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hlink"/>
              </a:buClr>
              <a:buFont typeface="Noto Symbol"/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hlink"/>
              </a:buClr>
              <a:buFont typeface="Noto Symbol"/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1684075" y="4075512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L="34290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lt1"/>
                </a:solidFill>
              </a:rPr>
              <a:t>The element </a:t>
            </a:r>
            <a:r>
              <a:rPr lang="en-US" sz="2400">
                <a:solidFill>
                  <a:srgbClr val="99FF99"/>
                </a:solidFill>
              </a:rPr>
              <a:t>chlorine (Cl)</a:t>
            </a:r>
            <a:r>
              <a:rPr lang="en-US" sz="2400">
                <a:solidFill>
                  <a:schemeClr val="lt1"/>
                </a:solidFill>
              </a:rPr>
              <a:t> is a greenish-colored poison gas</a:t>
            </a:r>
          </a:p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633400" y="503480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lt1"/>
                </a:solidFill>
              </a:rPr>
              <a:t>When chemically bonded together, these two dangerous substances form the compound </a:t>
            </a:r>
            <a:r>
              <a:rPr lang="en-US" sz="2400">
                <a:solidFill>
                  <a:schemeClr val="accent1"/>
                </a:solidFill>
              </a:rPr>
              <a:t>sodium chloride (NaCl)</a:t>
            </a:r>
            <a:r>
              <a:rPr lang="en-US" sz="2400">
                <a:solidFill>
                  <a:schemeClr val="lt1"/>
                </a:solidFill>
              </a:rPr>
              <a:t>, a compound so safe that we eat it every day - common table salt!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609600"/>
            <a:ext cx="82296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Compounds &amp; electrons are a relatively new discovery!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/>
        </p:nvSpPr>
        <p:spPr>
          <a:xfrm>
            <a:off x="96250" y="156000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>
                <a:solidFill>
                  <a:schemeClr val="lt1"/>
                </a:solidFill>
              </a:rPr>
              <a:t>1916: American chemist Gilbert Newton Lewis proposed that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chemical bonds</a:t>
            </a:r>
            <a:r>
              <a:rPr lang="en-US" sz="2800">
                <a:solidFill>
                  <a:schemeClr val="lt1"/>
                </a:solidFill>
              </a:rPr>
              <a:t> are formed by the electrons</a:t>
            </a:r>
          </a:p>
          <a:p>
            <a:pPr lvl="0" rtl="0">
              <a:spcBef>
                <a:spcPts val="400"/>
              </a:spcBef>
              <a:buClr>
                <a:schemeClr val="hlink"/>
              </a:buClr>
              <a:buFont typeface="Noto Symbol"/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lvl="0" rtl="0">
              <a:spcBef>
                <a:spcPts val="56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/>
        </p:nvSpPr>
        <p:spPr>
          <a:xfrm>
            <a:off x="1778800" y="338977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56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>
                <a:solidFill>
                  <a:schemeClr val="lt1"/>
                </a:solidFill>
              </a:rPr>
              <a:t>G.N. Lewis observed that elements are most stable when they have 8 valence electrons. </a:t>
            </a:r>
          </a:p>
          <a:p>
            <a:pPr lvl="0" rtl="0">
              <a:spcBef>
                <a:spcPts val="56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lvl="0" rtl="0">
              <a:spcBef>
                <a:spcPts val="56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807625" y="500780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56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>
                <a:solidFill>
                  <a:schemeClr val="lt1"/>
                </a:solidFill>
              </a:rPr>
              <a:t>He suggested that atoms bond together to share electrons and complete their valence shells. 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98273" y="1221800"/>
            <a:ext cx="1588525" cy="201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91615" y="610890"/>
            <a:ext cx="5636200" cy="563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-275074" y="389800"/>
            <a:ext cx="9894900" cy="11397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Ionic bonding - </a:t>
            </a:r>
            <a:r>
              <a:rPr b="1" lang="en-US" sz="4000"/>
              <a:t>IONS FORM - ELECTRONS STOLEN</a:t>
            </a:r>
            <a:b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318775"/>
            <a:ext cx="8229600" cy="1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Electrons are completely transferred from one atom to another.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434250" y="245627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64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>
                <a:solidFill>
                  <a:schemeClr val="lt1"/>
                </a:solidFill>
              </a:rPr>
              <a:t>In the process of either losing or gaining negatively charged electrons, the reacting atoms form </a:t>
            </a:r>
            <a:r>
              <a:rPr lang="en-US" sz="3200">
                <a:solidFill>
                  <a:schemeClr val="accent1"/>
                </a:solidFill>
              </a:rPr>
              <a:t>ions</a:t>
            </a:r>
            <a:r>
              <a:rPr lang="en-US" sz="3200">
                <a:solidFill>
                  <a:schemeClr val="lt1"/>
                </a:solidFill>
              </a:rPr>
              <a:t>. 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326125" y="434392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64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>
                <a:solidFill>
                  <a:schemeClr val="lt1"/>
                </a:solidFill>
              </a:rPr>
              <a:t>The oppositely charged ions are </a:t>
            </a:r>
            <a:r>
              <a:rPr lang="en-US" sz="3200">
                <a:solidFill>
                  <a:srgbClr val="FF0066"/>
                </a:solidFill>
              </a:rPr>
              <a:t>attracted </a:t>
            </a:r>
            <a:r>
              <a:rPr lang="en-US" sz="3200">
                <a:solidFill>
                  <a:schemeClr val="lt1"/>
                </a:solidFill>
              </a:rPr>
              <a:t>to each other by electrostatic forces, which are the basis of the ionic bond.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/>
              <a:t>R</a:t>
            </a:r>
            <a: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eaction of sodium with chlorine:</a:t>
            </a:r>
          </a:p>
        </p:txBody>
      </p:sp>
      <p:pic>
        <p:nvPicPr>
          <p:cNvPr descr="Sodium&amp;Chlorine-transfer"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874" y="2381200"/>
            <a:ext cx="4057500" cy="2626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row-down" id="178" name="Shape 1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3962400"/>
            <a:ext cx="209549" cy="419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diumChlorineIons" id="179" name="Shape 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99725" y="2381350"/>
            <a:ext cx="4644300" cy="262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870000" y="3850275"/>
            <a:ext cx="410700" cy="3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533975" y="1684600"/>
            <a:ext cx="13692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Na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774175" y="1684600"/>
            <a:ext cx="13692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Cl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834075" y="1684600"/>
            <a:ext cx="13692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Na</a:t>
            </a:r>
            <a:r>
              <a:rPr baseline="30000" lang="en-US" sz="48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01100" y="1684600"/>
            <a:ext cx="13692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Cl</a:t>
            </a:r>
            <a:r>
              <a:rPr baseline="30000" lang="en-US" sz="4800">
                <a:solidFill>
                  <a:srgbClr val="FFFFFF"/>
                </a:solidFill>
              </a:rPr>
              <a:t>-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42137" y="5256124"/>
            <a:ext cx="1601875" cy="160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Some facts about ionic bonds: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301475"/>
            <a:ext cx="82296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Ionic bonds form between </a:t>
            </a:r>
            <a:r>
              <a:rPr b="0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metals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i="0" lang="en-US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nonmetals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1454875" y="213267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L="342900" rtl="0">
              <a:lnSpc>
                <a:spcPct val="90000"/>
              </a:lnSpc>
              <a:spcBef>
                <a:spcPts val="640"/>
              </a:spcBef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3200">
                <a:solidFill>
                  <a:schemeClr val="lt1"/>
                </a:solidFill>
              </a:rPr>
              <a:t>2. In naming simple ionic compounds, the metal is always first, the nonmetal second (e.g., </a:t>
            </a:r>
            <a:r>
              <a:rPr lang="en-US" sz="3200">
                <a:solidFill>
                  <a:srgbClr val="FF0066"/>
                </a:solidFill>
              </a:rPr>
              <a:t>sodium chloride</a:t>
            </a:r>
            <a:r>
              <a:rPr lang="en-US" sz="3200">
                <a:solidFill>
                  <a:schemeClr val="lt1"/>
                </a:solidFill>
              </a:rPr>
              <a:t>). </a:t>
            </a:r>
          </a:p>
          <a:p>
            <a:pPr indent="0" lvl="0" marL="0" rtl="0">
              <a:lnSpc>
                <a:spcPct val="90000"/>
              </a:lnSpc>
              <a:spcBef>
                <a:spcPts val="640"/>
              </a:spcBef>
              <a:buClr>
                <a:schemeClr val="hlink"/>
              </a:buClr>
              <a:buFont typeface="Noto Symbol"/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172850" y="417527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L="342900" rtl="0">
              <a:lnSpc>
                <a:spcPct val="90000"/>
              </a:lnSpc>
              <a:spcBef>
                <a:spcPts val="640"/>
              </a:spcBef>
              <a:buClr>
                <a:schemeClr val="dk2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lt1"/>
                </a:solidFill>
              </a:rPr>
              <a:t>3. Ionic compounds </a:t>
            </a:r>
            <a:r>
              <a:rPr lang="en-US" sz="3200">
                <a:solidFill>
                  <a:schemeClr val="accent2"/>
                </a:solidFill>
              </a:rPr>
              <a:t>dissolve</a:t>
            </a:r>
            <a:r>
              <a:rPr lang="en-US" sz="3200">
                <a:solidFill>
                  <a:schemeClr val="lt1"/>
                </a:solidFill>
              </a:rPr>
              <a:t> easily in water and other polar solvents. </a:t>
            </a:r>
          </a:p>
          <a:p>
            <a:pPr lvl="0" marL="342900" rtl="0">
              <a:lnSpc>
                <a:spcPct val="90000"/>
              </a:lnSpc>
              <a:spcBef>
                <a:spcPts val="64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1629075" y="525672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L="342900" rtl="0">
              <a:lnSpc>
                <a:spcPct val="90000"/>
              </a:lnSpc>
              <a:spcBef>
                <a:spcPts val="640"/>
              </a:spcBef>
              <a:buClr>
                <a:schemeClr val="dk2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lt1"/>
                </a:solidFill>
              </a:rPr>
              <a:t>4. Ionic compounds tend to form </a:t>
            </a:r>
            <a:r>
              <a:rPr lang="en-US" sz="3200">
                <a:solidFill>
                  <a:srgbClr val="CC66FF"/>
                </a:solidFill>
              </a:rPr>
              <a:t>crystalline</a:t>
            </a:r>
            <a:r>
              <a:rPr lang="en-US" sz="3200">
                <a:solidFill>
                  <a:schemeClr val="lt1"/>
                </a:solidFill>
              </a:rPr>
              <a:t> solids with </a:t>
            </a:r>
            <a:r>
              <a:rPr lang="en-US" sz="3200">
                <a:solidFill>
                  <a:srgbClr val="FF6600"/>
                </a:solidFill>
              </a:rPr>
              <a:t>high melting temperatures</a:t>
            </a:r>
            <a:r>
              <a:rPr lang="en-US" sz="3200">
                <a:solidFill>
                  <a:schemeClr val="lt1"/>
                </a:solidFill>
              </a:rPr>
              <a:t>. 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45" y="2655258"/>
            <a:ext cx="1373225" cy="137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3625" y="3920622"/>
            <a:ext cx="1930375" cy="148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460387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Covalent bonding - Electrons are shared</a:t>
            </a:r>
            <a:b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82296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Electrons are shared between the atoms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9925" y="2007600"/>
            <a:ext cx="5364300" cy="5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42137" y="5256124"/>
            <a:ext cx="1601875" cy="16018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322225" y="260562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rtl="0">
              <a:lnSpc>
                <a:spcPct val="90000"/>
              </a:lnSpc>
              <a:spcBef>
                <a:spcPts val="48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400">
                <a:solidFill>
                  <a:schemeClr val="lt1"/>
                </a:solidFill>
              </a:rPr>
              <a:t>Most common: </a:t>
            </a:r>
            <a:r>
              <a:rPr lang="en-US" sz="3600">
                <a:solidFill>
                  <a:srgbClr val="99FF99"/>
                </a:solidFill>
              </a:rPr>
              <a:t>two nonmetals</a:t>
            </a:r>
            <a:r>
              <a:rPr lang="en-US" sz="2400">
                <a:solidFill>
                  <a:schemeClr val="lt1"/>
                </a:solidFill>
              </a:rPr>
              <a:t> bond together. </a:t>
            </a:r>
          </a:p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 txBox="1"/>
          <p:nvPr/>
        </p:nvSpPr>
        <p:spPr>
          <a:xfrm>
            <a:off x="987450" y="372585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rtl="0">
              <a:lnSpc>
                <a:spcPct val="90000"/>
              </a:lnSpc>
              <a:spcBef>
                <a:spcPts val="48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400">
                <a:solidFill>
                  <a:schemeClr val="lt1"/>
                </a:solidFill>
              </a:rPr>
              <a:t>Example: two hydrogen atoms. Atoms of hydrogen (H) have one valence electrons in their first electron shell. </a:t>
            </a:r>
          </a:p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732950" y="5381200"/>
            <a:ext cx="1157100" cy="2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1106325" y="5182050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48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lt1"/>
                </a:solidFill>
              </a:rPr>
              <a:t>By sharing an electron, they get two! 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13750" y="5837525"/>
            <a:ext cx="39243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Some facts about covalent molecules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28775" y="1484100"/>
            <a:ext cx="6789300" cy="10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Unlike ionic compounds, covalent molecules are </a:t>
            </a:r>
            <a:r>
              <a:rPr b="0" i="0" lang="en-US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true molecules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807650" y="2555875"/>
            <a:ext cx="82296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64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>
                <a:solidFill>
                  <a:schemeClr val="lt1"/>
                </a:solidFill>
              </a:rPr>
              <a:t>Because electrons are shared in covalent molecules, </a:t>
            </a:r>
            <a:r>
              <a:rPr lang="en-US" sz="3200">
                <a:solidFill>
                  <a:srgbClr val="FF6600"/>
                </a:solidFill>
              </a:rPr>
              <a:t>no ionic charges</a:t>
            </a:r>
            <a:r>
              <a:rPr lang="en-US" sz="3200">
                <a:solidFill>
                  <a:schemeClr val="lt1"/>
                </a:solidFill>
              </a:rPr>
              <a:t> are formed.  </a:t>
            </a:r>
          </a:p>
          <a:p>
            <a:pPr lvl="0" rtl="0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60825" y="3806025"/>
            <a:ext cx="87084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rtl="0">
              <a:spcBef>
                <a:spcPts val="640"/>
              </a:spcBef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>
                <a:solidFill>
                  <a:schemeClr val="lt1"/>
                </a:solidFill>
              </a:rPr>
              <a:t>Covalent molecules are not  strongly attracted to one another, and so covalent molecules </a:t>
            </a:r>
            <a:r>
              <a:rPr lang="en-US" sz="3200">
                <a:solidFill>
                  <a:schemeClr val="accent1"/>
                </a:solidFill>
              </a:rPr>
              <a:t>move about freely</a:t>
            </a:r>
            <a:r>
              <a:rPr lang="en-US" sz="3200">
                <a:solidFill>
                  <a:schemeClr val="lt1"/>
                </a:solidFill>
              </a:rPr>
              <a:t> and tend to exist as </a:t>
            </a:r>
            <a:r>
              <a:rPr lang="en-US" sz="3200">
                <a:solidFill>
                  <a:srgbClr val="FFFF00"/>
                </a:solidFill>
              </a:rPr>
              <a:t>liquids </a:t>
            </a:r>
            <a:r>
              <a:rPr lang="en-US" sz="3200">
                <a:solidFill>
                  <a:schemeClr val="lt1"/>
                </a:solidFill>
              </a:rPr>
              <a:t>or </a:t>
            </a:r>
            <a:r>
              <a:rPr lang="en-US" sz="3200">
                <a:solidFill>
                  <a:srgbClr val="00FF00"/>
                </a:solidFill>
              </a:rPr>
              <a:t>gases </a:t>
            </a:r>
            <a:r>
              <a:rPr lang="en-US" sz="3200">
                <a:solidFill>
                  <a:schemeClr val="lt1"/>
                </a:solidFill>
              </a:rPr>
              <a:t>at room temperature. </a:t>
            </a:r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8900" y="1361400"/>
            <a:ext cx="1778725" cy="119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0724" y="5446174"/>
            <a:ext cx="2273274" cy="14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